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75" r:id="rId9"/>
    <p:sldId id="276" r:id="rId10"/>
    <p:sldId id="277" r:id="rId11"/>
    <p:sldId id="262" r:id="rId12"/>
    <p:sldId id="287" r:id="rId13"/>
    <p:sldId id="278" r:id="rId14"/>
    <p:sldId id="279" r:id="rId15"/>
    <p:sldId id="280" r:id="rId16"/>
    <p:sldId id="266" r:id="rId17"/>
    <p:sldId id="267" r:id="rId18"/>
    <p:sldId id="268" r:id="rId19"/>
    <p:sldId id="270" r:id="rId20"/>
    <p:sldId id="271" r:id="rId21"/>
    <p:sldId id="281" r:id="rId22"/>
    <p:sldId id="282" r:id="rId23"/>
    <p:sldId id="269" r:id="rId24"/>
    <p:sldId id="273" r:id="rId25"/>
    <p:sldId id="283" r:id="rId26"/>
    <p:sldId id="285" r:id="rId27"/>
    <p:sldId id="286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83506680012184"/>
          <c:y val="8.7782804734097816E-2"/>
          <c:w val="0.24888398129921263"/>
          <c:h val="0.37332594898339394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Licences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F6B-4B3D-8837-29AC55DD61D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F6B-4B3D-8837-29AC55DD61D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F6B-4B3D-8837-29AC55DD61D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F6B-4B3D-8837-29AC55DD61D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BF6B-4B3D-8837-29AC55DD61D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BF6B-4B3D-8837-29AC55DD61D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BF6B-4B3D-8837-29AC55DD61D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BF6B-4B3D-8837-29AC55DD61D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2"/>
                <c:pt idx="0">
                  <c:v>Féminines</c:v>
                </c:pt>
                <c:pt idx="1">
                  <c:v>Masculines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122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6B-4B3D-8837-29AC55DD61D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312188856491942"/>
          <c:y val="5.8558271601994241E-2"/>
          <c:w val="0.61049675125813763"/>
          <c:h val="0.79939397908096754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A9E-4340-BCA5-AEC72938404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A9E-4340-BCA5-AEC72938404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A9E-4340-BCA5-AEC72938404A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A9E-4340-BCA5-AEC72938404A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A9E-4340-BCA5-AEC72938404A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A9E-4340-BCA5-AEC72938404A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A9E-4340-BCA5-AEC7293840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Feuil1!$A$2:$A$8</c:f>
              <c:strCache>
                <c:ptCount val="7"/>
                <c:pt idx="0">
                  <c:v>U7</c:v>
                </c:pt>
                <c:pt idx="1">
                  <c:v>U9</c:v>
                </c:pt>
                <c:pt idx="2">
                  <c:v>U11</c:v>
                </c:pt>
                <c:pt idx="3">
                  <c:v>U13</c:v>
                </c:pt>
                <c:pt idx="4">
                  <c:v>U15</c:v>
                </c:pt>
                <c:pt idx="5">
                  <c:v>U18</c:v>
                </c:pt>
                <c:pt idx="6">
                  <c:v>Séniors</c:v>
                </c:pt>
              </c:strCache>
            </c:strRef>
          </c:cat>
          <c:val>
            <c:numRef>
              <c:f>Feuil1!$B$2:$B$8</c:f>
              <c:numCache>
                <c:formatCode>General</c:formatCode>
                <c:ptCount val="7"/>
                <c:pt idx="0">
                  <c:v>20</c:v>
                </c:pt>
                <c:pt idx="1">
                  <c:v>19</c:v>
                </c:pt>
                <c:pt idx="2">
                  <c:v>27</c:v>
                </c:pt>
                <c:pt idx="3">
                  <c:v>14</c:v>
                </c:pt>
                <c:pt idx="4">
                  <c:v>31</c:v>
                </c:pt>
                <c:pt idx="5">
                  <c:v>15</c:v>
                </c:pt>
                <c:pt idx="6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9E-4E3A-A916-20B2CC00874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4160099377902901E-2"/>
          <c:y val="0.8825949135307033"/>
          <c:w val="0.89999997102347129"/>
          <c:h val="8.5494654114296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35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49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737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61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4742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9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610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9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4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24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85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163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96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839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06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0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57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4B8F35F-66B1-2DD8-772C-E5032221F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062" y="-203454"/>
            <a:ext cx="4537706" cy="34311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E7A774D-E36A-CBA0-CAB1-5FE2BC60F4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/>
              <a:t>Assemblée Générale EAC BASKET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1E8488C-B81C-14F0-B9E7-365DCB5CD6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/>
              <a:t>SAISON 2022 - 2023</a:t>
            </a:r>
          </a:p>
        </p:txBody>
      </p:sp>
    </p:spTree>
    <p:extLst>
      <p:ext uri="{BB962C8B-B14F-4D97-AF65-F5344CB8AC3E}">
        <p14:creationId xmlns:p14="http://schemas.microsoft.com/office/powerpoint/2010/main" val="991209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36010-CBEE-ACED-8631-7E737798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D’ACTIVITÉS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37A3B-2828-7F5F-D30E-991B0263A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1921"/>
            <a:ext cx="8596668" cy="464944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 groupes non-compétitifs</a:t>
            </a:r>
          </a:p>
          <a:p>
            <a:pPr marL="0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F7DE44-118B-A345-0F7A-DB033B830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2112646"/>
            <a:ext cx="4057650" cy="40576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09BFEE-2D86-E6AC-4120-C3C650AEB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764" y="-30712"/>
            <a:ext cx="4537706" cy="34311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3D4965-7139-77D0-D40C-49CC7DC60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33" y="2112645"/>
            <a:ext cx="4057650" cy="40576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4E16A39-43DF-1549-C8B6-D0E24962F8F7}"/>
              </a:ext>
            </a:extLst>
          </p:cNvPr>
          <p:cNvSpPr txBox="1"/>
          <p:nvPr/>
        </p:nvSpPr>
        <p:spPr>
          <a:xfrm>
            <a:off x="2622993" y="6248400"/>
            <a:ext cx="470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Fête du </a:t>
            </a:r>
            <a:r>
              <a:rPr lang="fr-FR" sz="2400" dirty="0" err="1"/>
              <a:t>minibasket</a:t>
            </a:r>
            <a:r>
              <a:rPr lang="fr-FR" sz="2400" dirty="0"/>
              <a:t> à Conches </a:t>
            </a:r>
          </a:p>
        </p:txBody>
      </p:sp>
    </p:spTree>
    <p:extLst>
      <p:ext uri="{BB962C8B-B14F-4D97-AF65-F5344CB8AC3E}">
        <p14:creationId xmlns:p14="http://schemas.microsoft.com/office/powerpoint/2010/main" val="2499503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E1301A-E689-8319-9287-EFF4EA52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D’ACTIVITÉS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2A865B-A0D8-AA26-1744-3228430BA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397" y="-28575"/>
            <a:ext cx="4537706" cy="3431137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2F75511-E685-2546-5E38-A4A18E1F1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8294" y="1446213"/>
            <a:ext cx="4918706" cy="491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2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583A63-F4C1-8FDB-EAC6-1E951B3F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RAPPORT D’ACTIVITÉS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28A561-B9E4-F316-2549-7E38DB976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18" y="1371601"/>
            <a:ext cx="9191784" cy="4669762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JOUEUSES DU CLUB EN SELECTIONS: 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DÉPARTEMENTALE, REGIONALE ET NATIONALE.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FE0211-3065-B428-BFA5-782AB94A8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6" t="21415" r="20023" b="23444"/>
          <a:stretch/>
        </p:blipFill>
        <p:spPr>
          <a:xfrm>
            <a:off x="82218" y="2163857"/>
            <a:ext cx="2829341" cy="30126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667F1F3-B980-DAAC-185A-D9E57E42C5ED}"/>
              </a:ext>
            </a:extLst>
          </p:cNvPr>
          <p:cNvSpPr txBox="1"/>
          <p:nvPr/>
        </p:nvSpPr>
        <p:spPr>
          <a:xfrm>
            <a:off x="207944" y="5163233"/>
            <a:ext cx="2664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Nell ANGLOMA </a:t>
            </a:r>
          </a:p>
          <a:p>
            <a:pPr algn="ctr"/>
            <a:r>
              <a:rPr lang="fr-FR" dirty="0"/>
              <a:t>Equipe de France U18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C87A157-A611-533C-BE52-10FA60B3C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45" t="16258" r="20486" b="1790"/>
          <a:stretch/>
        </p:blipFill>
        <p:spPr>
          <a:xfrm>
            <a:off x="3012524" y="2163857"/>
            <a:ext cx="2114550" cy="329409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F54BF17-F8E5-84A2-ECE3-C23D9576A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644" y="-187667"/>
            <a:ext cx="4537706" cy="34311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6EF37F1-788E-129C-759C-E5AC8D2FA329}"/>
              </a:ext>
            </a:extLst>
          </p:cNvPr>
          <p:cNvSpPr txBox="1"/>
          <p:nvPr/>
        </p:nvSpPr>
        <p:spPr>
          <a:xfrm>
            <a:off x="2516771" y="5507073"/>
            <a:ext cx="3106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Hynata</a:t>
            </a:r>
            <a:r>
              <a:rPr lang="fr-FR" dirty="0"/>
              <a:t> GABRIEL-CALIXTE </a:t>
            </a:r>
          </a:p>
          <a:p>
            <a:pPr algn="ctr"/>
            <a:r>
              <a:rPr lang="fr-FR" dirty="0"/>
              <a:t>Sarah BEDIOU </a:t>
            </a:r>
          </a:p>
          <a:p>
            <a:pPr algn="ctr"/>
            <a:r>
              <a:rPr lang="fr-FR" dirty="0"/>
              <a:t>En sélection Normandie U14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A4FDED9-8D37-AB10-6A18-8C055DB8E1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519" r="26955" b="20000"/>
          <a:stretch/>
        </p:blipFill>
        <p:spPr>
          <a:xfrm>
            <a:off x="5228039" y="2784503"/>
            <a:ext cx="3064397" cy="174748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4A64857-532E-2789-C50D-B408E616B7DD}"/>
              </a:ext>
            </a:extLst>
          </p:cNvPr>
          <p:cNvSpPr txBox="1"/>
          <p:nvPr/>
        </p:nvSpPr>
        <p:spPr>
          <a:xfrm>
            <a:off x="5127074" y="4701568"/>
            <a:ext cx="3106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Chloé, </a:t>
            </a:r>
            <a:r>
              <a:rPr lang="fr-FR" dirty="0" err="1"/>
              <a:t>Elma</a:t>
            </a:r>
            <a:r>
              <a:rPr lang="fr-FR" dirty="0"/>
              <a:t>, </a:t>
            </a:r>
            <a:r>
              <a:rPr lang="fr-FR" dirty="0" err="1"/>
              <a:t>Kimia</a:t>
            </a:r>
            <a:r>
              <a:rPr lang="fr-FR" dirty="0"/>
              <a:t> et </a:t>
            </a:r>
            <a:r>
              <a:rPr lang="fr-FR" dirty="0" err="1"/>
              <a:t>Khoudia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En équipe de l’Eure U13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C80E64E-7A07-6848-F7D8-9A71016B67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666" t="33807" r="4819" b="21619"/>
          <a:stretch/>
        </p:blipFill>
        <p:spPr>
          <a:xfrm>
            <a:off x="9750976" y="2711262"/>
            <a:ext cx="952500" cy="25431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E7AC504-8AEA-EA2D-D87E-E775AFBEBD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646" t="32493" r="25846" b="26461"/>
          <a:stretch/>
        </p:blipFill>
        <p:spPr>
          <a:xfrm>
            <a:off x="9179476" y="2699818"/>
            <a:ext cx="620622" cy="25431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9A03977-EB1B-6ACE-751F-C455247E5D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99" t="35305" r="61405" b="19603"/>
          <a:stretch/>
        </p:blipFill>
        <p:spPr>
          <a:xfrm>
            <a:off x="8456762" y="2681729"/>
            <a:ext cx="722714" cy="257270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1A5159F-B99E-1E3E-7ED0-85B06563B471}"/>
              </a:ext>
            </a:extLst>
          </p:cNvPr>
          <p:cNvSpPr txBox="1"/>
          <p:nvPr/>
        </p:nvSpPr>
        <p:spPr>
          <a:xfrm>
            <a:off x="7936759" y="5386090"/>
            <a:ext cx="3106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Eulalie, </a:t>
            </a:r>
            <a:r>
              <a:rPr lang="fr-FR" dirty="0" err="1"/>
              <a:t>Kimia</a:t>
            </a:r>
            <a:r>
              <a:rPr lang="fr-FR" dirty="0"/>
              <a:t> et Aminata </a:t>
            </a:r>
          </a:p>
          <a:p>
            <a:pPr algn="ctr"/>
            <a:r>
              <a:rPr lang="fr-FR" dirty="0"/>
              <a:t>En équipe de l’Eure U12</a:t>
            </a:r>
          </a:p>
        </p:txBody>
      </p:sp>
    </p:spTree>
    <p:extLst>
      <p:ext uri="{BB962C8B-B14F-4D97-AF65-F5344CB8AC3E}">
        <p14:creationId xmlns:p14="http://schemas.microsoft.com/office/powerpoint/2010/main" val="406736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E1301A-E689-8319-9287-EFF4EA52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RAPPORT D’ACTIVITÉS</a:t>
            </a:r>
            <a:br>
              <a:rPr lang="fr-FR" dirty="0"/>
            </a:br>
            <a:br>
              <a:rPr lang="fr-FR" dirty="0"/>
            </a:br>
            <a:r>
              <a:rPr lang="fr-F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Manifestations et temps forts</a:t>
            </a:r>
          </a:p>
        </p:txBody>
      </p:sp>
      <p:pic>
        <p:nvPicPr>
          <p:cNvPr id="1026" name="Picture 2" descr="Détail de l'activité VITALSPORT DECATHLON LA GARDE - Decathlon Activités">
            <a:extLst>
              <a:ext uri="{FF2B5EF4-FFF2-40B4-BE49-F238E27FC236}">
                <a16:creationId xmlns:a16="http://schemas.microsoft.com/office/drawing/2014/main" id="{575BCB33-ECA4-7C5F-B396-749B6D76EC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56" y="2235750"/>
            <a:ext cx="3717235" cy="252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cune description de photo disponible.">
            <a:extLst>
              <a:ext uri="{FF2B5EF4-FFF2-40B4-BE49-F238E27FC236}">
                <a16:creationId xmlns:a16="http://schemas.microsoft.com/office/drawing/2014/main" id="{B5C873BE-FE46-F3F0-54DD-CABD7C2C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83" y="2258270"/>
            <a:ext cx="2803422" cy="280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cune description de photo disponible.">
            <a:extLst>
              <a:ext uri="{FF2B5EF4-FFF2-40B4-BE49-F238E27FC236}">
                <a16:creationId xmlns:a16="http://schemas.microsoft.com/office/drawing/2014/main" id="{97BE940C-6528-422A-F000-BDEC36E9F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233" y="2235750"/>
            <a:ext cx="300037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C2A865B-A0D8-AA26-1744-3228430B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397" y="-28575"/>
            <a:ext cx="4537706" cy="34311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A1F5DEA-B457-AA0C-2B14-15C4B1D7015D}"/>
              </a:ext>
            </a:extLst>
          </p:cNvPr>
          <p:cNvSpPr txBox="1"/>
          <p:nvPr/>
        </p:nvSpPr>
        <p:spPr>
          <a:xfrm>
            <a:off x="122173" y="5061692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Vital sport Décathlon</a:t>
            </a:r>
          </a:p>
          <a:p>
            <a:r>
              <a:rPr lang="fr-FR" dirty="0"/>
              <a:t>Forum des associations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5AD4CF-ADB9-C3F4-7C53-5833ED1FBFE8}"/>
              </a:ext>
            </a:extLst>
          </p:cNvPr>
          <p:cNvSpPr txBox="1"/>
          <p:nvPr/>
        </p:nvSpPr>
        <p:spPr>
          <a:xfrm>
            <a:off x="4191000" y="5262075"/>
            <a:ext cx="2803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Présentation des joueurs</a:t>
            </a:r>
          </a:p>
          <a:p>
            <a:r>
              <a:rPr lang="fr-FR" dirty="0"/>
              <a:t>de l’ALM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244861-8BD3-FEC1-0D86-9CA030F8BF76}"/>
              </a:ext>
            </a:extLst>
          </p:cNvPr>
          <p:cNvSpPr txBox="1"/>
          <p:nvPr/>
        </p:nvSpPr>
        <p:spPr>
          <a:xfrm>
            <a:off x="7539250" y="5262075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Tournoi de 3x3</a:t>
            </a:r>
          </a:p>
        </p:txBody>
      </p:sp>
    </p:spTree>
    <p:extLst>
      <p:ext uri="{BB962C8B-B14F-4D97-AF65-F5344CB8AC3E}">
        <p14:creationId xmlns:p14="http://schemas.microsoft.com/office/powerpoint/2010/main" val="923284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E1301A-E689-8319-9287-EFF4EA52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RAPPORT D’ACTIVITÉS</a:t>
            </a:r>
            <a:br>
              <a:rPr lang="fr-FR" dirty="0"/>
            </a:br>
            <a:br>
              <a:rPr lang="fr-FR" dirty="0"/>
            </a:br>
            <a:r>
              <a:rPr lang="fr-F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Manifestations et temps forts</a:t>
            </a:r>
          </a:p>
        </p:txBody>
      </p:sp>
      <p:pic>
        <p:nvPicPr>
          <p:cNvPr id="2050" name="Picture 2" descr="Peut être une image de 6 personnes et personnes jouant au basket">
            <a:extLst>
              <a:ext uri="{FF2B5EF4-FFF2-40B4-BE49-F238E27FC236}">
                <a16:creationId xmlns:a16="http://schemas.microsoft.com/office/drawing/2014/main" id="{C6F9D0E1-E839-0198-C566-53687AD90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72" y="2160589"/>
            <a:ext cx="300037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ut être une image de 6 personnes, personnes jouant au basket, maillot de basket et texte">
            <a:extLst>
              <a:ext uri="{FF2B5EF4-FFF2-40B4-BE49-F238E27FC236}">
                <a16:creationId xmlns:a16="http://schemas.microsoft.com/office/drawing/2014/main" id="{A52BBA11-8089-D038-9A36-125C9AE04D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944" y="2160589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ut être une image de 10 personnes, personnes jouant au basket et texte">
            <a:extLst>
              <a:ext uri="{FF2B5EF4-FFF2-40B4-BE49-F238E27FC236}">
                <a16:creationId xmlns:a16="http://schemas.microsoft.com/office/drawing/2014/main" id="{E1B59F9C-25D6-B96A-9F97-3AEEDA312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252663"/>
            <a:ext cx="300037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C2A865B-A0D8-AA26-1744-3228430B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397" y="-57150"/>
            <a:ext cx="4537706" cy="34311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81D6BE9-96AE-D6C0-76B3-E23F4BE41B10}"/>
              </a:ext>
            </a:extLst>
          </p:cNvPr>
          <p:cNvSpPr txBox="1"/>
          <p:nvPr/>
        </p:nvSpPr>
        <p:spPr>
          <a:xfrm>
            <a:off x="988948" y="528637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Fête du </a:t>
            </a:r>
            <a:r>
              <a:rPr lang="fr-FR" dirty="0" err="1"/>
              <a:t>minibasket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D16447-533A-2C39-DD33-EEDC17102D5E}"/>
              </a:ext>
            </a:extLst>
          </p:cNvPr>
          <p:cNvSpPr txBox="1"/>
          <p:nvPr/>
        </p:nvSpPr>
        <p:spPr>
          <a:xfrm>
            <a:off x="4384148" y="5147878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Tournoi de Pessac</a:t>
            </a:r>
          </a:p>
          <a:p>
            <a:r>
              <a:rPr lang="fr-FR" dirty="0"/>
              <a:t>Tournoi La Mie Câline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6F2E62-BA6E-15A9-7882-ECC74B21490D}"/>
              </a:ext>
            </a:extLst>
          </p:cNvPr>
          <p:cNvSpPr txBox="1"/>
          <p:nvPr/>
        </p:nvSpPr>
        <p:spPr>
          <a:xfrm>
            <a:off x="7393054" y="53144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Tournoi NEXT GENERATION</a:t>
            </a:r>
          </a:p>
        </p:txBody>
      </p:sp>
    </p:spTree>
    <p:extLst>
      <p:ext uri="{BB962C8B-B14F-4D97-AF65-F5344CB8AC3E}">
        <p14:creationId xmlns:p14="http://schemas.microsoft.com/office/powerpoint/2010/main" val="957472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E1301A-E689-8319-9287-EFF4EA528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904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dirty="0"/>
              <a:t>RAPPORT D’ACTIVITÉS</a:t>
            </a:r>
            <a:br>
              <a:rPr lang="fr-FR" dirty="0"/>
            </a:br>
            <a:br>
              <a:rPr lang="fr-FR" dirty="0"/>
            </a:br>
            <a:r>
              <a:rPr lang="fr-F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tombola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2A865B-A0D8-AA26-1744-3228430BA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397" y="-85725"/>
            <a:ext cx="4537706" cy="34311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DB353B-8151-8853-E2C7-076DAD961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5048249"/>
          </a:xfrm>
        </p:spPr>
        <p:txBody>
          <a:bodyPr>
            <a:normAutofit/>
          </a:bodyPr>
          <a:lstStyle/>
          <a:p>
            <a:r>
              <a:rPr lang="fr-FR" dirty="0"/>
              <a:t>Lot de 2 tasses: Marco GRUEL</a:t>
            </a:r>
          </a:p>
          <a:p>
            <a:r>
              <a:rPr lang="fr-FR" dirty="0"/>
              <a:t>Arbre diffuseur: Floriane GARCALA</a:t>
            </a:r>
          </a:p>
          <a:p>
            <a:r>
              <a:rPr lang="fr-FR" dirty="0"/>
              <a:t>Maillot de Tony Parker: Bertrand MAZE</a:t>
            </a:r>
          </a:p>
          <a:p>
            <a:r>
              <a:rPr lang="fr-FR" dirty="0"/>
              <a:t>Coffret de recettes: Aurélie HALLAIS</a:t>
            </a:r>
          </a:p>
          <a:p>
            <a:r>
              <a:rPr lang="fr-FR" dirty="0"/>
              <a:t>Ménagère de couverts: Alexis LEMERCIER</a:t>
            </a:r>
          </a:p>
          <a:p>
            <a:r>
              <a:rPr lang="fr-FR" dirty="0"/>
              <a:t>Set de 4 casseroles </a:t>
            </a:r>
            <a:r>
              <a:rPr lang="fr-FR" dirty="0" err="1"/>
              <a:t>Téfal</a:t>
            </a:r>
            <a:r>
              <a:rPr lang="fr-FR" dirty="0"/>
              <a:t>: Jérôme GAMINON</a:t>
            </a:r>
          </a:p>
          <a:p>
            <a:r>
              <a:rPr lang="fr-FR" dirty="0"/>
              <a:t>2 entrée au SPA La Haie des Granges: </a:t>
            </a:r>
            <a:r>
              <a:rPr lang="fr-FR" dirty="0" err="1"/>
              <a:t>Roméa</a:t>
            </a:r>
            <a:r>
              <a:rPr lang="fr-FR" dirty="0"/>
              <a:t> </a:t>
            </a:r>
          </a:p>
          <a:p>
            <a:r>
              <a:rPr lang="fr-FR" dirty="0"/>
              <a:t>Nespresso: Corinne LAURENT</a:t>
            </a:r>
          </a:p>
          <a:p>
            <a:r>
              <a:rPr lang="fr-FR" dirty="0" err="1"/>
              <a:t>Cookéo</a:t>
            </a:r>
            <a:r>
              <a:rPr lang="fr-FR" dirty="0"/>
              <a:t>: nom illisible sur la feuille de Julien LEREBOURG</a:t>
            </a:r>
          </a:p>
          <a:p>
            <a:r>
              <a:rPr lang="fr-FR" dirty="0"/>
              <a:t>Location studio dans la station du CORBIER ( hors vacances scolaires) : Arnaud TOLLOMER </a:t>
            </a:r>
          </a:p>
        </p:txBody>
      </p:sp>
    </p:spTree>
    <p:extLst>
      <p:ext uri="{BB962C8B-B14F-4D97-AF65-F5344CB8AC3E}">
        <p14:creationId xmlns:p14="http://schemas.microsoft.com/office/powerpoint/2010/main" val="2146576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36010-CBEE-ACED-8631-7E737798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FINANCIER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09BFEE-2D86-E6AC-4120-C3C650AEB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062" y="0"/>
            <a:ext cx="4537706" cy="3431137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34AF40-D7DB-6C8B-67CB-D5EA853BF9AF}"/>
              </a:ext>
            </a:extLst>
          </p:cNvPr>
          <p:cNvSpPr txBox="1">
            <a:spLocks/>
          </p:cNvSpPr>
          <p:nvPr/>
        </p:nvSpPr>
        <p:spPr>
          <a:xfrm>
            <a:off x="867247" y="254000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kern="100">
                <a:ea typeface="Calibri" panose="020F0502020204030204" pitchFamily="34" charset="0"/>
                <a:cs typeface="Times New Roman" panose="02020603050405020304" pitchFamily="18" charset="0"/>
              </a:rPr>
              <a:t>Les comptes présentés sont ceux de l’année civile 2022. </a:t>
            </a:r>
          </a:p>
          <a:p>
            <a:r>
              <a:rPr lang="fr-FR" kern="100">
                <a:ea typeface="Calibri" panose="020F0502020204030204" pitchFamily="34" charset="0"/>
                <a:cs typeface="Times New Roman" panose="02020603050405020304" pitchFamily="18" charset="0"/>
              </a:rPr>
              <a:t>Ils ont été établis et contrôlés par le cabinet d’expertise comptable de Mme Le Guennic.</a:t>
            </a:r>
          </a:p>
          <a:p>
            <a:pPr marL="0" indent="0">
              <a:buFont typeface="Wingdings 3" charset="2"/>
              <a:buNone/>
            </a:pPr>
            <a:endParaRPr lang="fr-FR"/>
          </a:p>
          <a:p>
            <a:pPr marL="0" indent="0" algn="ctr">
              <a:buFont typeface="Wingdings 3" charset="2"/>
              <a:buNone/>
            </a:pPr>
            <a:r>
              <a:rPr lang="fr-FR" b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résultat net comptable de l’année 2022 est un bénéfice de 1693.57 €.</a:t>
            </a:r>
            <a:endParaRPr lang="fr-FR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388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E1301A-E689-8319-9287-EFF4EA528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7755"/>
          </a:xfrm>
        </p:spPr>
        <p:txBody>
          <a:bodyPr/>
          <a:lstStyle/>
          <a:p>
            <a:r>
              <a:rPr lang="fr-FR" dirty="0"/>
              <a:t>LE COMPTE DE RESULTAT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0BFEED-B9E7-402C-49D3-25825D596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816" y="1715568"/>
            <a:ext cx="7357293" cy="510889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fr-FR" sz="2000" b="1" u="sng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produits d’exploitation (Recettes)</a:t>
            </a:r>
            <a:endParaRPr lang="fr-FR" sz="2000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Subventions								23691 €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Cotisations							      18165 €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Dons		 				 				 1662 €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Produits financiers		 					   151 €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Produits exceptionnels 	 	  				    95 €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DES PRODUITS D’EXPLOITATION	     43763 €</a:t>
            </a:r>
            <a:endParaRPr lang="fr-FR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2A865B-A0D8-AA26-1744-3228430BA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397" y="0"/>
            <a:ext cx="4537706" cy="34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45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C3753-40FB-5966-4EF9-CB494AF5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COMPTE DE RESULTAT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DF1AE0-D585-F39B-F163-E34207113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5400"/>
            <a:ext cx="6608369" cy="512276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fr-FR" sz="8000" b="1" u="sng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charges d’exploitations (dépenses)</a:t>
            </a:r>
            <a:endParaRPr lang="fr-FR" sz="8000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Arbitrage									2962 €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Charges fédérales							7762 €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Achat de matériels							2218 €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Personnel extérieur à l’entreprise	   	     22645 €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Honoraires								  660 €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Voyages et déplacements			     	       4604 €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							   	       1218 €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7200" b="1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DES CHARGES D’EXPLOITATION	     42069 €</a:t>
            </a:r>
            <a:endParaRPr lang="fr-FR" sz="7200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5E4401-DCCA-5458-7EA6-6BB744B69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565" y="9832"/>
            <a:ext cx="4537706" cy="34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41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617D0-7C54-54C5-FD21-7D2C8829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 COMPTABLE DE L’ANNEE 2022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29B045-8308-664D-6C9B-A58279DD4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 b="1" u="sng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L’ACTIF DU BILAN</a:t>
            </a:r>
            <a:endParaRPr lang="fr-FR" sz="2000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b="1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total de l’actif s’élève à 37335 €.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fr-FR" sz="18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compose principalement des disponibilités en trésorerie sur les différents comptes de l’association pour un montant de 37320 € au 31/12/22 répartis de la façon suivante 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28947 € sur le compte courant du Crédit Mutuel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8151 € sur le Livret Bleu du Crédit Mutuel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222 € d’espèces en caisse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160E75-09BD-3D57-6CC6-944FCDF52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274" y="-2137"/>
            <a:ext cx="4537706" cy="34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00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77D17-0E44-0FAD-25CA-ACE8244E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MORAL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40F065-FD08-EF82-57F7-366DAE91D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08114"/>
            <a:ext cx="8596668" cy="509746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sz="3200" dirty="0"/>
              <a:t>REMERCIEMENTS</a:t>
            </a:r>
          </a:p>
          <a:p>
            <a:r>
              <a:rPr lang="fr-FR" b="1" u="sng" dirty="0"/>
              <a:t>Partenaires institutionnels</a:t>
            </a:r>
            <a:r>
              <a:rPr lang="fr-FR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La mairie d’Evreux pour son soutien financier et logistique.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 département de l’Eure pour son soutien financier.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 comité et la Ligue de basketball.</a:t>
            </a:r>
          </a:p>
          <a:p>
            <a:r>
              <a:rPr lang="fr-FR" b="1" u="sng" dirty="0"/>
              <a:t>Les membres du Conseil d’Administration: </a:t>
            </a:r>
            <a:r>
              <a:rPr lang="fr-FR" dirty="0"/>
              <a:t>Catherine, Elodie, Aurélie, Manon, Emmanuèle, Chloé, Emilie, Alicia et Mohamed. </a:t>
            </a:r>
          </a:p>
          <a:p>
            <a:r>
              <a:rPr lang="fr-FR" b="1" u="sng" dirty="0"/>
              <a:t>Bénévoles encadrants</a:t>
            </a:r>
            <a:r>
              <a:rPr lang="fr-FR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Dorian, Bruno, Clément, Chloé, Céline, Fabien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Les parents coachs: Eléonore (U11-1), Ludovic et Franck (U11-2),Céline (U13D), Frédéric et Patrick (U15D) et Momo pour les U15R.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Les parents accompagnateurs.</a:t>
            </a:r>
          </a:p>
          <a:p>
            <a:r>
              <a:rPr lang="fr-FR" b="1" u="sng" dirty="0"/>
              <a:t>Bénévoles tables de marque et arbitrage </a:t>
            </a:r>
            <a:r>
              <a:rPr lang="fr-FR" dirty="0"/>
              <a:t>sans qui il n’y aurait aucun match possible.</a:t>
            </a:r>
          </a:p>
          <a:p>
            <a:r>
              <a:rPr lang="fr-FR" b="1" u="sng" dirty="0"/>
              <a:t>Les partenaires privés</a:t>
            </a:r>
            <a:r>
              <a:rPr lang="fr-FR" dirty="0"/>
              <a:t>: ARTEMISIA ENVIRONNEMENT et MAISON France DESIGN pour leur soutien financier. </a:t>
            </a:r>
          </a:p>
          <a:p>
            <a:endParaRPr lang="fr-FR" dirty="0"/>
          </a:p>
          <a:p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AA991B-6B97-C12F-5011-DEFED2F78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056" y="0"/>
            <a:ext cx="4537706" cy="34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01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C3EBA4-7B2D-426E-953A-4AE4CB88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 COMPTABLE DE L’ANNEE 2022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2233D9-80B1-BF26-024B-A1B67A9DC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 b="1" u="sng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 PASSIF DU BILAN</a:t>
            </a:r>
            <a:endParaRPr lang="fr-FR" sz="2000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b="1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total du passif est de 37335 €.</a:t>
            </a:r>
            <a:r>
              <a:rPr lang="fr-FR" sz="18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est composé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Fonds propres :			22857 € +1694 € = 	24551 €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Provision pour risque :							  3000 €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Dettes :										  9784 €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414C7E-5ED3-8018-828B-E7A2EF5F2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274" y="-2137"/>
            <a:ext cx="4537706" cy="34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52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1A8E29-A934-6BF5-E743-76BFD922D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BUDGET PREVISIONNEL 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989039-84D9-9389-FE89-12D373A7B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274" y="-2137"/>
            <a:ext cx="4537706" cy="3431137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7B837C4-B2DF-5F46-971B-475112AA7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5400"/>
            <a:ext cx="6608369" cy="512276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fr-FR" sz="8000" b="1" u="sng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charges d’exploitations (dépenses)</a:t>
            </a:r>
            <a:endParaRPr lang="fr-FR" sz="8000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Arbitrage									4000 €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Charges fédérales							8000 €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Achat de matériels							1500 €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Personnel extérieur à l’entreprise	   	   </a:t>
            </a:r>
            <a:r>
              <a:rPr lang="fr-FR" sz="7200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19000 €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Honoraires							</a:t>
            </a:r>
            <a:r>
              <a:rPr lang="fr-FR" sz="7200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1500 €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Voyages et déplacements			     	      7000 €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							   	      1600 €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7200" b="1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DES CHARGES D’EXPLOITATION	   	    44100 €</a:t>
            </a:r>
            <a:endParaRPr lang="fr-FR" sz="7200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8532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9B11D1C-6043-8676-8A61-9E7C27E01AAC}"/>
              </a:ext>
            </a:extLst>
          </p:cNvPr>
          <p:cNvSpPr txBox="1">
            <a:spLocks/>
          </p:cNvSpPr>
          <p:nvPr/>
        </p:nvSpPr>
        <p:spPr>
          <a:xfrm>
            <a:off x="829734" y="7620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/>
              <a:t>BUDGET PREVISIONNEL 2023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079CAD-CCF8-CB06-843E-B1E06C699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274" y="-2137"/>
            <a:ext cx="4537706" cy="3431137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B99F5E6-075C-E0CA-89A9-D337905C1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816" y="1715568"/>
            <a:ext cx="7357293" cy="510889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fr-FR" sz="2000" b="1" u="sng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produits d’exploitation (Recettes)</a:t>
            </a:r>
            <a:endParaRPr lang="fr-FR" sz="2000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Subventions								21000 €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Cotisations							      20000 €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Ventes produits, prestations service			 1500 €</a:t>
            </a:r>
            <a:endParaRPr lang="fr-FR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Dons		 				 				 1500 €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Produits financiers		 					   100 €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b="1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DES PRODUITS D’EXPLOITATION	    	      44100€</a:t>
            </a:r>
            <a:endParaRPr lang="fr-FR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5744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7AEE94-6CCF-265D-8430-2B72CF40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 POUR 2023-2024</a:t>
            </a:r>
          </a:p>
        </p:txBody>
      </p:sp>
      <p:pic>
        <p:nvPicPr>
          <p:cNvPr id="3074" name="Picture 2" descr="Peut être une image de 1 personne, partie de basket et texte qui dit ’WELCOME COME WE lomie mie ME CALINE ASKET SGO GO WE WE 2023- KEVIN LE LIARD 2024’">
            <a:extLst>
              <a:ext uri="{FF2B5EF4-FFF2-40B4-BE49-F238E27FC236}">
                <a16:creationId xmlns:a16="http://schemas.microsoft.com/office/drawing/2014/main" id="{2E99F0C0-F283-7628-8A34-60A8B895F9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227" y="1425021"/>
            <a:ext cx="4886325" cy="482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D3F3C5F-8350-2045-AAE9-231C65F9BBB6}"/>
              </a:ext>
            </a:extLst>
          </p:cNvPr>
          <p:cNvSpPr txBox="1"/>
          <p:nvPr/>
        </p:nvSpPr>
        <p:spPr>
          <a:xfrm>
            <a:off x="152400" y="1790700"/>
            <a:ext cx="4552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Arrivée d’un nouvel entraineur salarié.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1 équipe départementale + 1 équipe régionale dans chaque catégorie.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Recherche de bénévoles pour aider au bon fonctionnement du club.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CB4FEB-5DB0-214A-AF2F-9777A7FB9332}"/>
              </a:ext>
            </a:extLst>
          </p:cNvPr>
          <p:cNvSpPr txBox="1"/>
          <p:nvPr/>
        </p:nvSpPr>
        <p:spPr>
          <a:xfrm>
            <a:off x="476250" y="4419600"/>
            <a:ext cx="463423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 AUCUN PARENT DERRIERE LES BANCS LORS DES MATCHS</a:t>
            </a:r>
          </a:p>
        </p:txBody>
      </p:sp>
    </p:spTree>
    <p:extLst>
      <p:ext uri="{BB962C8B-B14F-4D97-AF65-F5344CB8AC3E}">
        <p14:creationId xmlns:p14="http://schemas.microsoft.com/office/powerpoint/2010/main" val="1208605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EE5D90D-80D6-4E00-1211-5B0D1270B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274" y="-2137"/>
            <a:ext cx="4537706" cy="34311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97001E9-8ECC-C2E3-B8EA-F6C20466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COTISATIONS SAISON 2023-2024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F52EB2FA-E5DF-8FD8-FC5D-F249D153AD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6057" y="2166369"/>
          <a:ext cx="8303340" cy="4470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4591">
                  <a:extLst>
                    <a:ext uri="{9D8B030D-6E8A-4147-A177-3AD203B41FA5}">
                      <a16:colId xmlns:a16="http://schemas.microsoft.com/office/drawing/2014/main" val="4081252170"/>
                    </a:ext>
                  </a:extLst>
                </a:gridCol>
                <a:gridCol w="2200663">
                  <a:extLst>
                    <a:ext uri="{9D8B030D-6E8A-4147-A177-3AD203B41FA5}">
                      <a16:colId xmlns:a16="http://schemas.microsoft.com/office/drawing/2014/main" val="1226698671"/>
                    </a:ext>
                  </a:extLst>
                </a:gridCol>
                <a:gridCol w="2768086">
                  <a:extLst>
                    <a:ext uri="{9D8B030D-6E8A-4147-A177-3AD203B41FA5}">
                      <a16:colId xmlns:a16="http://schemas.microsoft.com/office/drawing/2014/main" val="826395262"/>
                    </a:ext>
                  </a:extLst>
                </a:gridCol>
              </a:tblGrid>
              <a:tr h="2980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 dirty="0">
                          <a:effectLst/>
                        </a:rPr>
                        <a:t>Catégorie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 dirty="0">
                          <a:effectLst/>
                        </a:rPr>
                        <a:t>Tarif Evreux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00" dirty="0">
                          <a:effectLst/>
                        </a:rPr>
                        <a:t>Tarif Hors Evreux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1807306"/>
                  </a:ext>
                </a:extLst>
              </a:tr>
              <a:tr h="2980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U7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tabLst>
                          <a:tab pos="592455" algn="r"/>
                        </a:tabLst>
                      </a:pPr>
                      <a:r>
                        <a:rPr lang="fr-FR" sz="1800" kern="100">
                          <a:effectLst/>
                        </a:rPr>
                        <a:t>105 €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00" dirty="0">
                          <a:effectLst/>
                        </a:rPr>
                        <a:t>110 €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0631772"/>
                  </a:ext>
                </a:extLst>
              </a:tr>
              <a:tr h="2980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U9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tabLst>
                          <a:tab pos="424180" algn="l"/>
                        </a:tabLst>
                      </a:pPr>
                      <a:r>
                        <a:rPr lang="fr-FR" sz="1800" kern="100">
                          <a:effectLst/>
                        </a:rPr>
                        <a:t>115 €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00">
                          <a:effectLst/>
                        </a:rPr>
                        <a:t>120 €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5777904"/>
                  </a:ext>
                </a:extLst>
              </a:tr>
              <a:tr h="2980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U11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tabLst>
                          <a:tab pos="424180" algn="l"/>
                        </a:tabLst>
                      </a:pPr>
                      <a:r>
                        <a:rPr lang="fr-FR" sz="1800" kern="100">
                          <a:effectLst/>
                        </a:rPr>
                        <a:t>125 € + 20 €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00" dirty="0">
                          <a:effectLst/>
                        </a:rPr>
                        <a:t>130 € + 20 €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1267711"/>
                  </a:ext>
                </a:extLst>
              </a:tr>
              <a:tr h="2980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U13 D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tabLst>
                          <a:tab pos="424180" algn="l"/>
                        </a:tabLst>
                      </a:pPr>
                      <a:r>
                        <a:rPr lang="fr-FR" sz="1800" kern="100">
                          <a:effectLst/>
                        </a:rPr>
                        <a:t>125 € + 20 €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00">
                          <a:effectLst/>
                        </a:rPr>
                        <a:t>130 € + 20 €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5118102"/>
                  </a:ext>
                </a:extLst>
              </a:tr>
              <a:tr h="2980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U13R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tabLst>
                          <a:tab pos="424180" algn="l"/>
                        </a:tabLst>
                      </a:pPr>
                      <a:r>
                        <a:rPr lang="fr-FR" sz="1800" kern="100">
                          <a:effectLst/>
                        </a:rPr>
                        <a:t>135 € + 20 €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00" dirty="0">
                          <a:effectLst/>
                        </a:rPr>
                        <a:t>140 € + 20 €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5727953"/>
                  </a:ext>
                </a:extLst>
              </a:tr>
              <a:tr h="2980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U15D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tabLst>
                          <a:tab pos="424180" algn="l"/>
                        </a:tabLst>
                      </a:pPr>
                      <a:r>
                        <a:rPr lang="fr-FR" sz="1800" kern="100">
                          <a:effectLst/>
                        </a:rPr>
                        <a:t>125 € + 20 €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00" dirty="0">
                          <a:effectLst/>
                        </a:rPr>
                        <a:t>130 € + 20 €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1858570"/>
                  </a:ext>
                </a:extLst>
              </a:tr>
              <a:tr h="2980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U15R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tabLst>
                          <a:tab pos="424180" algn="l"/>
                        </a:tabLst>
                      </a:pPr>
                      <a:r>
                        <a:rPr lang="fr-FR" sz="1800" kern="100">
                          <a:effectLst/>
                        </a:rPr>
                        <a:t>145 € + 20 €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00" dirty="0">
                          <a:effectLst/>
                        </a:rPr>
                        <a:t>150 € + 20 €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4567799"/>
                  </a:ext>
                </a:extLst>
              </a:tr>
              <a:tr h="2980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U18D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125 € + 20 €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00" dirty="0">
                          <a:effectLst/>
                        </a:rPr>
                        <a:t>130 € + 20 €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0022753"/>
                  </a:ext>
                </a:extLst>
              </a:tr>
              <a:tr h="2980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U18R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145 € + 20 €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00" dirty="0">
                          <a:effectLst/>
                        </a:rPr>
                        <a:t>150 € + 20 €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5748590"/>
                  </a:ext>
                </a:extLst>
              </a:tr>
              <a:tr h="2980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Seniors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150 € + 20 €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00" dirty="0">
                          <a:effectLst/>
                        </a:rPr>
                        <a:t>155 € + 20 €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9471742"/>
                  </a:ext>
                </a:extLst>
              </a:tr>
              <a:tr h="2980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Loisirs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60 € + 20 €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00" dirty="0">
                          <a:effectLst/>
                        </a:rPr>
                        <a:t>65 € + 20 €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0448633"/>
                  </a:ext>
                </a:extLst>
              </a:tr>
              <a:tr h="2980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Dirigeants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45 €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00" dirty="0">
                          <a:effectLst/>
                        </a:rPr>
                        <a:t>45 €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212797"/>
                  </a:ext>
                </a:extLst>
              </a:tr>
              <a:tr h="2980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Dirigeants + Joueuses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70 €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00" dirty="0">
                          <a:effectLst/>
                        </a:rPr>
                        <a:t>70 €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6490296"/>
                  </a:ext>
                </a:extLst>
              </a:tr>
              <a:tr h="2980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Bénévoles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fr-FR" sz="1800" kern="100">
                          <a:effectLst/>
                        </a:rPr>
                        <a:t>Offerte</a:t>
                      </a:r>
                      <a:endParaRPr lang="fr-FR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00" dirty="0">
                          <a:effectLst/>
                        </a:rPr>
                        <a:t>Offerte</a:t>
                      </a:r>
                      <a:endParaRPr lang="fr-FR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1099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4945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7AEE94-6CCF-265D-8430-2B72CF40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 POUR 2023-2024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8F1987-901C-B126-AEC8-2D3D55F07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65" y="1488613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fr-FR" b="1" u="sng" dirty="0"/>
              <a:t>DISPOSITIFS DU MINISTERE POUR AIDES AUX LICENCES RECONDUITS: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PASS-SPORT: 50€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PASSEPORT TEMPS LIBRE Ville d’Evreux: selon quotient familial.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CARTE ATOUT NORMANDIE 15-25 ANS: 30€</a:t>
            </a:r>
          </a:p>
        </p:txBody>
      </p:sp>
    </p:spTree>
    <p:extLst>
      <p:ext uri="{BB962C8B-B14F-4D97-AF65-F5344CB8AC3E}">
        <p14:creationId xmlns:p14="http://schemas.microsoft.com/office/powerpoint/2010/main" val="2817458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7AEE94-6CCF-265D-8430-2B72CF40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RÉCOMPENSES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8F1987-901C-B126-AEC8-2D3D55F07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65" y="1295400"/>
            <a:ext cx="8596668" cy="501967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Entrainements et coaching :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Bruno : Un menu pour 2 personnes dans le restaurant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O’saveur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Dorian : carte cadeau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Clément : carte cadeau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Chloé : carte cadeau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Coaching :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Eléonore (U11-1) : carte cadeau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Ludovic (U11-2) : carte cadeau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Franck (U11-2) : carte cadeau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Céline (U13D) : carte cadeau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Frédéric (U15D) : carte cadeau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Patrick (U15D) : carte cadeau</a:t>
            </a:r>
          </a:p>
        </p:txBody>
      </p:sp>
    </p:spTree>
    <p:extLst>
      <p:ext uri="{BB962C8B-B14F-4D97-AF65-F5344CB8AC3E}">
        <p14:creationId xmlns:p14="http://schemas.microsoft.com/office/powerpoint/2010/main" val="1950355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7AEE94-6CCF-265D-8430-2B72CF40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RÉCOMPENSES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8F1987-901C-B126-AEC8-2D3D55F07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65" y="1295400"/>
            <a:ext cx="8596668" cy="501967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Tables de marque :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 :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Ilaya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: carte cadeau de 30€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 : Baptiste : carte cadeau de 20€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 :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Neissa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: carte cadeau de 20€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Arbitrage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Emmanuèle Elie : sifflet de Bronze, récompense remise par le comité de l’Eure de basket-ball.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07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7AEE94-6CCF-265D-8430-2B72CF40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POT DE L’AMITIÉ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8F1987-901C-B126-AEC8-2D3D55F07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65" y="1488613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fr-FR" b="1" u="sng" dirty="0"/>
              <a:t>                  PIZZA BIG’M NOUS OFFRE LES PIZZAS DU POT DE L’AMITIÉ</a:t>
            </a:r>
            <a:endParaRPr lang="fr-FR" dirty="0"/>
          </a:p>
        </p:txBody>
      </p:sp>
      <p:pic>
        <p:nvPicPr>
          <p:cNvPr id="4100" name="Picture 4" descr="PIZZA BIG M Evreux | Évreux">
            <a:extLst>
              <a:ext uri="{FF2B5EF4-FFF2-40B4-BE49-F238E27FC236}">
                <a16:creationId xmlns:a16="http://schemas.microsoft.com/office/drawing/2014/main" id="{C7054D92-8C0D-C1D9-B13F-3A9DA1B91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93" y="2406799"/>
            <a:ext cx="6430282" cy="361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6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451F8-9D13-E3FC-51A0-1DAEE1DEB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MORAL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8D5BD1-A6C3-9B3B-44DB-F6434F3C7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4025"/>
            <a:ext cx="8596668" cy="4317337"/>
          </a:xfrm>
        </p:spPr>
        <p:txBody>
          <a:bodyPr/>
          <a:lstStyle/>
          <a:p>
            <a:r>
              <a:rPr lang="fr-FR" dirty="0"/>
              <a:t>Début de saison difficile avec le départ de Guillaume.</a:t>
            </a:r>
          </a:p>
          <a:p>
            <a:r>
              <a:rPr lang="fr-FR" dirty="0"/>
              <a:t>Saison épuisante pour les bénévoles.</a:t>
            </a:r>
          </a:p>
          <a:p>
            <a:r>
              <a:rPr lang="fr-FR" dirty="0"/>
              <a:t>Dans son ensemble la saison s’est tout de même bien déroulée grâce aux bénévoles: bons résultats sportifs, bonne ambiance générale aux entrainements et aux matchs.</a:t>
            </a:r>
          </a:p>
          <a:p>
            <a:r>
              <a:rPr lang="fr-FR" dirty="0"/>
              <a:t>Des ratés sur certaines catégories dont nous avons bien conscience. </a:t>
            </a:r>
          </a:p>
          <a:p>
            <a:r>
              <a:rPr lang="fr-FR" dirty="0"/>
              <a:t>Pour la saison prochaine nous prendrons en compte vos remarques afin d’améliorer la qualité d’accueil et d’encadrement.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B0404-F94F-943E-48D1-AFAF6C81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539" y="-2137"/>
            <a:ext cx="4537706" cy="34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27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EE55E63-2CB9-8242-27D2-B2F173FCF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8" t="25981" r="22187" b="29306"/>
          <a:stretch/>
        </p:blipFill>
        <p:spPr>
          <a:xfrm>
            <a:off x="458645" y="2892731"/>
            <a:ext cx="8622930" cy="39545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21E72AD-1BB1-3A42-976E-42D471AA3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60950"/>
            <a:ext cx="8596668" cy="1320800"/>
          </a:xfrm>
        </p:spPr>
        <p:txBody>
          <a:bodyPr/>
          <a:lstStyle/>
          <a:p>
            <a:r>
              <a:rPr lang="fr-FR" dirty="0"/>
              <a:t>RAPPORT D’ACTIVITÉS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5DB39D-98A8-8731-5C26-C3C0E6BFC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6375"/>
            <a:ext cx="8596668" cy="4355437"/>
          </a:xfrm>
        </p:spPr>
        <p:txBody>
          <a:bodyPr/>
          <a:lstStyle/>
          <a:p>
            <a:r>
              <a:rPr lang="fr-FR" dirty="0"/>
              <a:t>CA composé de 10 personnes: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Présidente: Emilie BRONNAZ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Trésorière: Catherine LEPRINCE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Secrétaire: Elodie THEARD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3AAB8A-72FF-C051-9D5D-97D4D585E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149" y="-2137"/>
            <a:ext cx="4537706" cy="34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3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6A7C7-637A-37B4-EDD3-62D6B320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D’ACTIVITÉS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6AA666C-288A-8DA0-AF58-E5F4737A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0650"/>
            <a:ext cx="8596668" cy="5286375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156 Licences: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112 licences féminines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44 licences masculines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Par catégories: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U7: 20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U9: 19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U11:27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U13:14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U15: 31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U18: 15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Séniors: 30</a:t>
            </a:r>
          </a:p>
          <a:p>
            <a:pPr marL="457200" lvl="1" indent="0">
              <a:buNone/>
            </a:pPr>
            <a:r>
              <a:rPr lang="fr-FR" dirty="0"/>
              <a:t>(regroupant loisirs et compétition et bénévoles). </a:t>
            </a:r>
          </a:p>
          <a:p>
            <a:endParaRPr lang="fr-FR" dirty="0"/>
          </a:p>
          <a:p>
            <a:r>
              <a:rPr lang="fr-FR" dirty="0"/>
              <a:t>Jeunes: 80,7%</a:t>
            </a:r>
          </a:p>
          <a:p>
            <a:r>
              <a:rPr lang="fr-FR" dirty="0"/>
              <a:t>Séniors: 19,3%</a:t>
            </a:r>
          </a:p>
          <a:p>
            <a:pPr marL="457200" lvl="1" indent="0">
              <a:buNone/>
            </a:pPr>
            <a:r>
              <a:rPr lang="fr-FR" dirty="0"/>
              <a:t> </a:t>
            </a:r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5129BE-3364-A7E7-3BD6-E30C2C33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895" y="0"/>
            <a:ext cx="4537706" cy="3431137"/>
          </a:xfrm>
          <a:prstGeom prst="rect">
            <a:avLst/>
          </a:prstGeom>
        </p:spPr>
      </p:pic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FA936363-A546-9BF0-83D8-5834BD15E5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0816658"/>
              </p:ext>
            </p:extLst>
          </p:nvPr>
        </p:nvGraphicFramePr>
        <p:xfrm>
          <a:off x="3056578" y="988635"/>
          <a:ext cx="6893700" cy="3902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41403A85-86A3-D507-8549-C738CF2A01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6472102"/>
              </p:ext>
            </p:extLst>
          </p:nvPr>
        </p:nvGraphicFramePr>
        <p:xfrm>
          <a:off x="4435537" y="3741590"/>
          <a:ext cx="4373183" cy="293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576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36010-CBEE-ACED-8631-7E737798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D’ACTIVITÉS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37A3B-2828-7F5F-D30E-991B0263A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1921"/>
            <a:ext cx="8596668" cy="4649442"/>
          </a:xfrm>
        </p:spPr>
        <p:txBody>
          <a:bodyPr/>
          <a:lstStyle/>
          <a:p>
            <a:r>
              <a:rPr lang="fr-FR" dirty="0"/>
              <a:t>8 équipes en compétition: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2 équipes U11</a:t>
            </a:r>
          </a:p>
          <a:p>
            <a:pPr marL="457200" lvl="1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395CCA-F010-B3C9-31CA-4D52E8D34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348203"/>
            <a:ext cx="3693160" cy="36931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678F84-C2CD-956E-D8F5-BC34F1C57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920" y="2334926"/>
            <a:ext cx="3693159" cy="369315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09BFEE-2D86-E6AC-4120-C3C650AEB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050" y="285505"/>
            <a:ext cx="4537706" cy="343113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2EF138B-C65A-EB66-4A02-56D6991D06A3}"/>
              </a:ext>
            </a:extLst>
          </p:cNvPr>
          <p:cNvSpPr txBox="1"/>
          <p:nvPr/>
        </p:nvSpPr>
        <p:spPr>
          <a:xfrm>
            <a:off x="4566920" y="6196151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8</a:t>
            </a:r>
            <a:r>
              <a:rPr lang="fr-FR" baseline="30000" dirty="0"/>
              <a:t>e</a:t>
            </a:r>
            <a:r>
              <a:rPr lang="fr-FR" dirty="0"/>
              <a:t> du championnat départemental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9270D1-E026-415C-E79D-E410B75E55A1}"/>
              </a:ext>
            </a:extLst>
          </p:cNvPr>
          <p:cNvSpPr txBox="1"/>
          <p:nvPr/>
        </p:nvSpPr>
        <p:spPr>
          <a:xfrm>
            <a:off x="571500" y="6160564"/>
            <a:ext cx="391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</a:t>
            </a:r>
            <a:r>
              <a:rPr lang="fr-FR" baseline="30000" dirty="0"/>
              <a:t>e</a:t>
            </a:r>
            <a:r>
              <a:rPr lang="fr-FR" dirty="0"/>
              <a:t> du championnat départemental</a:t>
            </a:r>
          </a:p>
        </p:txBody>
      </p:sp>
    </p:spTree>
    <p:extLst>
      <p:ext uri="{BB962C8B-B14F-4D97-AF65-F5344CB8AC3E}">
        <p14:creationId xmlns:p14="http://schemas.microsoft.com/office/powerpoint/2010/main" val="913958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36010-CBEE-ACED-8631-7E737798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D’ACTIVITÉS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37A3B-2828-7F5F-D30E-991B0263A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1921"/>
            <a:ext cx="8596668" cy="464944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2 équipes U13</a:t>
            </a:r>
          </a:p>
          <a:p>
            <a:pPr marL="0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F3A0E88-E5FB-A4CA-8ED5-0B2B7BD8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10" y="2329298"/>
            <a:ext cx="3704413" cy="37044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1262E2-6E6D-69C1-9988-15EBB9BB1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160" y="2336950"/>
            <a:ext cx="3704413" cy="37044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09BFEE-2D86-E6AC-4120-C3C650AEB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050" y="183905"/>
            <a:ext cx="4537706" cy="343113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AEA511E-1B47-8873-F0D1-62F788608333}"/>
              </a:ext>
            </a:extLst>
          </p:cNvPr>
          <p:cNvSpPr txBox="1"/>
          <p:nvPr/>
        </p:nvSpPr>
        <p:spPr>
          <a:xfrm>
            <a:off x="4709160" y="6126206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</a:t>
            </a:r>
            <a:r>
              <a:rPr lang="fr-FR" baseline="30000" dirty="0"/>
              <a:t>e</a:t>
            </a:r>
            <a:r>
              <a:rPr lang="fr-FR" dirty="0"/>
              <a:t> du championnat départemental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6B8D67F-D34D-BC99-A090-76AEFF2CB914}"/>
              </a:ext>
            </a:extLst>
          </p:cNvPr>
          <p:cNvSpPr txBox="1"/>
          <p:nvPr/>
        </p:nvSpPr>
        <p:spPr>
          <a:xfrm>
            <a:off x="677334" y="6126206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</a:t>
            </a:r>
            <a:r>
              <a:rPr lang="fr-FR" baseline="30000" dirty="0"/>
              <a:t>e</a:t>
            </a:r>
            <a:r>
              <a:rPr lang="fr-FR" dirty="0"/>
              <a:t> de la première phase R1</a:t>
            </a:r>
          </a:p>
          <a:p>
            <a:r>
              <a:rPr lang="fr-FR" dirty="0"/>
              <a:t>2</a:t>
            </a:r>
            <a:r>
              <a:rPr lang="fr-FR" baseline="30000" dirty="0"/>
              <a:t>e</a:t>
            </a:r>
            <a:r>
              <a:rPr lang="fr-FR" dirty="0"/>
              <a:t> de la deuxième phase R1</a:t>
            </a:r>
          </a:p>
        </p:txBody>
      </p:sp>
    </p:spTree>
    <p:extLst>
      <p:ext uri="{BB962C8B-B14F-4D97-AF65-F5344CB8AC3E}">
        <p14:creationId xmlns:p14="http://schemas.microsoft.com/office/powerpoint/2010/main" val="2354227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36010-CBEE-ACED-8631-7E737798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D’ACTIVITÉS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37A3B-2828-7F5F-D30E-991B0263A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1921"/>
            <a:ext cx="8596668" cy="464944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2 équipes U15</a:t>
            </a:r>
          </a:p>
          <a:p>
            <a:pPr marL="0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9794BC-B492-EBE6-B4C3-51B807538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2133675"/>
            <a:ext cx="3704413" cy="370441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AA4751B-4A81-4DD5-5BB8-D0091C3F1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038" y="2080329"/>
            <a:ext cx="3704412" cy="37044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09BFEE-2D86-E6AC-4120-C3C650AEB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050" y="-19295"/>
            <a:ext cx="4537706" cy="343113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F28B867-9B01-FC3C-8851-DC7A995AB879}"/>
              </a:ext>
            </a:extLst>
          </p:cNvPr>
          <p:cNvSpPr txBox="1"/>
          <p:nvPr/>
        </p:nvSpPr>
        <p:spPr>
          <a:xfrm>
            <a:off x="5160038" y="607857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2</a:t>
            </a:r>
            <a:r>
              <a:rPr lang="fr-FR" baseline="30000" dirty="0"/>
              <a:t>e</a:t>
            </a:r>
            <a:r>
              <a:rPr lang="fr-FR" dirty="0"/>
              <a:t> du championnat départemental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88A3386-EAAD-080E-DAC2-727FF05637B7}"/>
              </a:ext>
            </a:extLst>
          </p:cNvPr>
          <p:cNvSpPr txBox="1"/>
          <p:nvPr/>
        </p:nvSpPr>
        <p:spPr>
          <a:xfrm>
            <a:off x="761999" y="5900354"/>
            <a:ext cx="4505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2</a:t>
            </a:r>
            <a:r>
              <a:rPr lang="fr-FR" baseline="30000" dirty="0"/>
              <a:t>e</a:t>
            </a:r>
            <a:r>
              <a:rPr lang="fr-FR" dirty="0"/>
              <a:t> du championnat régional ELITE</a:t>
            </a:r>
          </a:p>
          <a:p>
            <a:r>
              <a:rPr lang="fr-FR" dirty="0"/>
              <a:t>Vainqueurs du tournoi de PESSAC</a:t>
            </a:r>
          </a:p>
          <a:p>
            <a:r>
              <a:rPr lang="fr-FR" dirty="0"/>
              <a:t>10 à la finale nationale La Mie Câline</a:t>
            </a:r>
          </a:p>
        </p:txBody>
      </p:sp>
    </p:spTree>
    <p:extLst>
      <p:ext uri="{BB962C8B-B14F-4D97-AF65-F5344CB8AC3E}">
        <p14:creationId xmlns:p14="http://schemas.microsoft.com/office/powerpoint/2010/main" val="853535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36010-CBEE-ACED-8631-7E737798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D’ACTIVITÉS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37A3B-2828-7F5F-D30E-991B0263A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1921"/>
            <a:ext cx="8596668" cy="464944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2 équipes séniors</a:t>
            </a:r>
          </a:p>
          <a:p>
            <a:pPr marL="0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A8050F-ED21-E6AB-4036-1E1B347FF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236441"/>
            <a:ext cx="3804920" cy="38049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09D951-0DD2-695C-2D31-C5986C28A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483" y="2192858"/>
            <a:ext cx="3906519" cy="39065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09BFEE-2D86-E6AC-4120-C3C650AEB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764" y="-2137"/>
            <a:ext cx="4537706" cy="343113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A6C347F-C23A-5489-B11F-A341A599CD10}"/>
              </a:ext>
            </a:extLst>
          </p:cNvPr>
          <p:cNvSpPr txBox="1"/>
          <p:nvPr/>
        </p:nvSpPr>
        <p:spPr>
          <a:xfrm>
            <a:off x="5464002" y="6177169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4</a:t>
            </a:r>
            <a:r>
              <a:rPr lang="fr-FR" baseline="30000" dirty="0"/>
              <a:t>e</a:t>
            </a:r>
            <a:r>
              <a:rPr lang="fr-FR" dirty="0"/>
              <a:t> du championnat pré-régional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2F373EE-F19A-D511-D661-811A84EB12B3}"/>
              </a:ext>
            </a:extLst>
          </p:cNvPr>
          <p:cNvSpPr txBox="1"/>
          <p:nvPr/>
        </p:nvSpPr>
        <p:spPr>
          <a:xfrm>
            <a:off x="1012998" y="6099377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7</a:t>
            </a:r>
            <a:r>
              <a:rPr lang="fr-FR" baseline="30000" dirty="0"/>
              <a:t>e</a:t>
            </a:r>
            <a:r>
              <a:rPr lang="fr-FR" dirty="0"/>
              <a:t> du championnat régional</a:t>
            </a:r>
          </a:p>
        </p:txBody>
      </p:sp>
    </p:spTree>
    <p:extLst>
      <p:ext uri="{BB962C8B-B14F-4D97-AF65-F5344CB8AC3E}">
        <p14:creationId xmlns:p14="http://schemas.microsoft.com/office/powerpoint/2010/main" val="249226046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Rouge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879</TotalTime>
  <Words>1450</Words>
  <Application>Microsoft Office PowerPoint</Application>
  <PresentationFormat>Grand écran</PresentationFormat>
  <Paragraphs>253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4" baseType="lpstr">
      <vt:lpstr>Arial</vt:lpstr>
      <vt:lpstr>Calibri</vt:lpstr>
      <vt:lpstr>Trebuchet MS</vt:lpstr>
      <vt:lpstr>Wingdings</vt:lpstr>
      <vt:lpstr>Wingdings 3</vt:lpstr>
      <vt:lpstr>Facette</vt:lpstr>
      <vt:lpstr>Assemblée Générale EAC BASKET </vt:lpstr>
      <vt:lpstr>RAPPORT MORAL</vt:lpstr>
      <vt:lpstr>RAPPORT MORAL</vt:lpstr>
      <vt:lpstr>RAPPORT D’ACTIVITÉS</vt:lpstr>
      <vt:lpstr>RAPPORT D’ACTIVITÉS</vt:lpstr>
      <vt:lpstr>RAPPORT D’ACTIVITÉS</vt:lpstr>
      <vt:lpstr>RAPPORT D’ACTIVITÉS</vt:lpstr>
      <vt:lpstr>RAPPORT D’ACTIVITÉS</vt:lpstr>
      <vt:lpstr>RAPPORT D’ACTIVITÉS</vt:lpstr>
      <vt:lpstr>RAPPORT D’ACTIVITÉS</vt:lpstr>
      <vt:lpstr>RAPPORT D’ACTIVITÉS</vt:lpstr>
      <vt:lpstr>RAPPORT D’ACTIVITÉS</vt:lpstr>
      <vt:lpstr>RAPPORT D’ACTIVITÉS  Manifestations et temps forts</vt:lpstr>
      <vt:lpstr>RAPPORT D’ACTIVITÉS  Manifestations et temps forts</vt:lpstr>
      <vt:lpstr>RAPPORT D’ACTIVITÉS  La tombola</vt:lpstr>
      <vt:lpstr>RAPPORT FINANCIER</vt:lpstr>
      <vt:lpstr>LE COMPTE DE RESULTAT</vt:lpstr>
      <vt:lpstr>LE COMPTE DE RESULTAT</vt:lpstr>
      <vt:lpstr>BILAN COMPTABLE DE L’ANNEE 2022</vt:lpstr>
      <vt:lpstr>BILAN COMPTABLE DE L’ANNEE 2022</vt:lpstr>
      <vt:lpstr>BUDGET PREVISIONNEL 2023</vt:lpstr>
      <vt:lpstr>Présentation PowerPoint</vt:lpstr>
      <vt:lpstr>PERSPECTIVES POUR 2023-2024</vt:lpstr>
      <vt:lpstr>COTISATIONS SAISON 2023-2024</vt:lpstr>
      <vt:lpstr>PERSPECTIVES POUR 2023-2024</vt:lpstr>
      <vt:lpstr>RÉCOMPENSES</vt:lpstr>
      <vt:lpstr>RÉCOMPENSES</vt:lpstr>
      <vt:lpstr>POT DE L’AMITIÉ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Assemblée Générale EAC BASKET </dc:title>
  <dc:creator>emilie docaigne</dc:creator>
  <cp:lastModifiedBy>emilie docaigne</cp:lastModifiedBy>
  <cp:revision>36</cp:revision>
  <dcterms:created xsi:type="dcterms:W3CDTF">2023-06-18T08:08:33Z</dcterms:created>
  <dcterms:modified xsi:type="dcterms:W3CDTF">2023-07-12T19:31:52Z</dcterms:modified>
</cp:coreProperties>
</file>